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  <p:sldMasterId id="2147483689" r:id="rId6"/>
    <p:sldMasterId id="214748369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Inter Light"/>
      <p:regular r:id="rId31"/>
      <p:bold r:id="rId32"/>
      <p:italic r:id="rId33"/>
      <p:boldItalic r:id="rId34"/>
    </p:embeddedFont>
    <p:embeddedFont>
      <p:font typeface="Inter"/>
      <p:regular r:id="rId35"/>
      <p:bold r:id="rId36"/>
      <p:italic r:id="rId37"/>
      <p:boldItalic r:id="rId38"/>
    </p:embeddedFont>
    <p:embeddedFont>
      <p:font typeface="Lora"/>
      <p:regular r:id="rId39"/>
      <p:bold r:id="rId40"/>
      <p:italic r:id="rId41"/>
      <p:boldItalic r:id="rId42"/>
    </p:embeddedFont>
    <p:embeddedFont>
      <p:font typeface="Inter ExtraBold"/>
      <p:bold r:id="rId43"/>
      <p:boldItalic r:id="rId44"/>
    </p:embeddedFont>
    <p:embeddedFont>
      <p:font typeface="Quattrocento Sans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  <p:embeddedFont>
      <p:font typeface="Inter Medium"/>
      <p:regular r:id="rId53"/>
      <p:bold r:id="rId54"/>
      <p:italic r:id="rId55"/>
      <p:boldItalic r:id="rId56"/>
    </p:embeddedFont>
    <p:embeddedFont>
      <p:font typeface="Inter Black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.fntdata"/><Relationship Id="rId42" Type="http://schemas.openxmlformats.org/officeDocument/2006/relationships/font" Target="fonts/Lora-boldItalic.fntdata"/><Relationship Id="rId41" Type="http://schemas.openxmlformats.org/officeDocument/2006/relationships/font" Target="fonts/Lora-italic.fntdata"/><Relationship Id="rId44" Type="http://schemas.openxmlformats.org/officeDocument/2006/relationships/font" Target="fonts/InterExtraBold-boldItalic.fntdata"/><Relationship Id="rId43" Type="http://schemas.openxmlformats.org/officeDocument/2006/relationships/font" Target="fonts/InterExtraBold-bold.fntdata"/><Relationship Id="rId46" Type="http://schemas.openxmlformats.org/officeDocument/2006/relationships/font" Target="fonts/QuattrocentoSans-bold.fntdata"/><Relationship Id="rId45" Type="http://schemas.openxmlformats.org/officeDocument/2006/relationships/font" Target="fonts/QuattrocentoSan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QuattrocentoSans-boldItalic.fntdata"/><Relationship Id="rId47" Type="http://schemas.openxmlformats.org/officeDocument/2006/relationships/font" Target="fonts/QuattrocentoSans-italic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InterLight-regular.fntdata"/><Relationship Id="rId30" Type="http://schemas.openxmlformats.org/officeDocument/2006/relationships/font" Target="fonts/Roboto-boldItalic.fntdata"/><Relationship Id="rId33" Type="http://schemas.openxmlformats.org/officeDocument/2006/relationships/font" Target="fonts/InterLight-italic.fntdata"/><Relationship Id="rId32" Type="http://schemas.openxmlformats.org/officeDocument/2006/relationships/font" Target="fonts/InterLight-bold.fntdata"/><Relationship Id="rId35" Type="http://schemas.openxmlformats.org/officeDocument/2006/relationships/font" Target="fonts/Inter-regular.fntdata"/><Relationship Id="rId34" Type="http://schemas.openxmlformats.org/officeDocument/2006/relationships/font" Target="fonts/InterLight-boldItalic.fntdata"/><Relationship Id="rId37" Type="http://schemas.openxmlformats.org/officeDocument/2006/relationships/font" Target="fonts/Inter-italic.fntdata"/><Relationship Id="rId36" Type="http://schemas.openxmlformats.org/officeDocument/2006/relationships/font" Target="fonts/Inter-bold.fntdata"/><Relationship Id="rId39" Type="http://schemas.openxmlformats.org/officeDocument/2006/relationships/font" Target="fonts/Lora-regular.fntdata"/><Relationship Id="rId38" Type="http://schemas.openxmlformats.org/officeDocument/2006/relationships/font" Target="fonts/Inter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3" Type="http://schemas.openxmlformats.org/officeDocument/2006/relationships/font" Target="fonts/InterMedium-regular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3.xml"/><Relationship Id="rId55" Type="http://schemas.openxmlformats.org/officeDocument/2006/relationships/font" Target="fonts/InterMedium-italic.fntdata"/><Relationship Id="rId10" Type="http://schemas.openxmlformats.org/officeDocument/2006/relationships/slide" Target="slides/slide2.xml"/><Relationship Id="rId54" Type="http://schemas.openxmlformats.org/officeDocument/2006/relationships/font" Target="fonts/InterMedium-bold.fntdata"/><Relationship Id="rId13" Type="http://schemas.openxmlformats.org/officeDocument/2006/relationships/slide" Target="slides/slide5.xml"/><Relationship Id="rId57" Type="http://schemas.openxmlformats.org/officeDocument/2006/relationships/font" Target="fonts/InterBlack-bold.fntdata"/><Relationship Id="rId12" Type="http://schemas.openxmlformats.org/officeDocument/2006/relationships/slide" Target="slides/slide4.xml"/><Relationship Id="rId56" Type="http://schemas.openxmlformats.org/officeDocument/2006/relationships/font" Target="fonts/InterMedium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58" Type="http://schemas.openxmlformats.org/officeDocument/2006/relationships/font" Target="fonts/InterBlack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cg.com/publications/2024/five-recipes-for-failure-in-telco-transformation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24f0786b7_4_44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3224f0786b7_4_44:notes"/>
          <p:cNvSpPr/>
          <p:nvPr>
            <p:ph idx="2" type="sldImg"/>
          </p:nvPr>
        </p:nvSpPr>
        <p:spPr>
          <a:xfrm>
            <a:off x="381000" y="684213"/>
            <a:ext cx="6096000" cy="3430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4c930ab06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a4c930ab0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25f90168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25f90168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4c930ab0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4c930ab0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GA run-rate for GAs in Dec’24 - 87/ day (total ~2.7k GAs in Dec’24)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to engagement of Circles team for Premium Services on 7 Oct’24, GA run-rate was ~44/day (25 Sep’24 @ launch - 6 Oct’24)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even higher than the 50 / day run-rate experienced in first week post-launch (after marketing investment)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22f3cb43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22f3cb43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4c930ab0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4c930ab0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Go-to-Market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setup and capability building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24f0786b7_5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24f0786b7_5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</a:t>
            </a:r>
            <a:r>
              <a:rPr lang="en"/>
              <a:t> campaigns - e.g., “Claim What’s Yours”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business models - “Race to Zero”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288f5729f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2288f5729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289e40e0d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32289e40e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4c930ab06_0_77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g2a4c930ab06_0_77:notes"/>
          <p:cNvSpPr/>
          <p:nvPr>
            <p:ph idx="2" type="sldImg"/>
          </p:nvPr>
        </p:nvSpPr>
        <p:spPr>
          <a:xfrm>
            <a:off x="381000" y="684213"/>
            <a:ext cx="6096000" cy="3430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24f0786b7_1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224f0786b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24f0786b7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24f0786b7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https://www.bcg.com/publications/2024/five-recipes-for-failure-in-telco-transformation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4c930ab0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4c930ab0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4b3bfda54_1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a4b3bfda5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25f901685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225f9016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4c930ab06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a4c930ab0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4c930ab06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a4c930ab0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4c930ab06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a4c930ab0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80847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0" type="dt"/>
          </p:nvPr>
        </p:nvSpPr>
        <p:spPr>
          <a:xfrm>
            <a:off x="628651" y="4767263"/>
            <a:ext cx="146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2090451" y="4767263"/>
            <a:ext cx="29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mparison">
  <p:cSld name="4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680847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5"/>
          <p:cNvSpPr txBox="1"/>
          <p:nvPr>
            <p:ph idx="10" type="dt"/>
          </p:nvPr>
        </p:nvSpPr>
        <p:spPr>
          <a:xfrm>
            <a:off x="628651" y="4767263"/>
            <a:ext cx="146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1" type="ftr"/>
          </p:nvPr>
        </p:nvSpPr>
        <p:spPr>
          <a:xfrm>
            <a:off x="2090451" y="4767263"/>
            <a:ext cx="29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1371600" y="2880360"/>
            <a:ext cx="64008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686767" y="313314"/>
            <a:ext cx="4824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457200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2" type="body"/>
          </p:nvPr>
        </p:nvSpPr>
        <p:spPr>
          <a:xfrm>
            <a:off x="4709160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OBJECT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686767" y="313301"/>
            <a:ext cx="401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457200" y="1183005"/>
            <a:ext cx="8229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1" type="ftr"/>
          </p:nvPr>
        </p:nvSpPr>
        <p:spPr>
          <a:xfrm>
            <a:off x="3108960" y="4783454"/>
            <a:ext cx="29262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10" type="dt"/>
          </p:nvPr>
        </p:nvSpPr>
        <p:spPr>
          <a:xfrm>
            <a:off x="457200" y="4783454"/>
            <a:ext cx="21030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2322300" y="1935000"/>
            <a:ext cx="44994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3023250" y="3361150"/>
            <a:ext cx="309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495300" y="279683"/>
            <a:ext cx="815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495300" y="1009291"/>
            <a:ext cx="81534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232640" y="4841000"/>
            <a:ext cx="2694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0"/>
            <a:ext cx="7520700" cy="9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8556784" y="4749851"/>
            <a:ext cx="548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371600" y="2880360"/>
            <a:ext cx="64008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83" name="Google Shape;183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86767" y="313314"/>
            <a:ext cx="4824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709160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OBJEC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686767" y="313301"/>
            <a:ext cx="401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183005"/>
            <a:ext cx="8229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3108960" y="4783454"/>
            <a:ext cx="29262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4783454"/>
            <a:ext cx="21030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2322300" y="1935000"/>
            <a:ext cx="44994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3023250" y="3361150"/>
            <a:ext cx="309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5300" y="279683"/>
            <a:ext cx="815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95300" y="1009291"/>
            <a:ext cx="81534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232640" y="4841000"/>
            <a:ext cx="2694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">
  <p:cSld name="1_Defaul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0" y="0"/>
            <a:ext cx="7520700" cy="9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556784" y="4749851"/>
            <a:ext cx="5487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6767" y="313314"/>
            <a:ext cx="4824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83004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686767" y="313314"/>
            <a:ext cx="48246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457200" y="1183004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omoswim.com/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onic.pk/about-us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hyperlink" Target="https://www.circles.life/sg/" TargetMode="External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11" Type="http://schemas.openxmlformats.org/officeDocument/2006/relationships/image" Target="../media/image22.png"/><Relationship Id="rId22" Type="http://schemas.openxmlformats.org/officeDocument/2006/relationships/image" Target="../media/image30.png"/><Relationship Id="rId10" Type="http://schemas.openxmlformats.org/officeDocument/2006/relationships/image" Target="../media/image32.jpg"/><Relationship Id="rId21" Type="http://schemas.openxmlformats.org/officeDocument/2006/relationships/image" Target="../media/image42.png"/><Relationship Id="rId13" Type="http://schemas.openxmlformats.org/officeDocument/2006/relationships/image" Target="../media/image21.jpg"/><Relationship Id="rId12" Type="http://schemas.openxmlformats.org/officeDocument/2006/relationships/image" Target="../media/image26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9" Type="http://schemas.openxmlformats.org/officeDocument/2006/relationships/image" Target="../media/image11.jpg"/><Relationship Id="rId15" Type="http://schemas.openxmlformats.org/officeDocument/2006/relationships/image" Target="../media/image17.png"/><Relationship Id="rId14" Type="http://schemas.openxmlformats.org/officeDocument/2006/relationships/image" Target="../media/image12.jpg"/><Relationship Id="rId17" Type="http://schemas.openxmlformats.org/officeDocument/2006/relationships/image" Target="../media/image38.png"/><Relationship Id="rId16" Type="http://schemas.openxmlformats.org/officeDocument/2006/relationships/image" Target="../media/image44.png"/><Relationship Id="rId5" Type="http://schemas.openxmlformats.org/officeDocument/2006/relationships/image" Target="../media/image23.jpg"/><Relationship Id="rId19" Type="http://schemas.openxmlformats.org/officeDocument/2006/relationships/image" Target="../media/image34.png"/><Relationship Id="rId6" Type="http://schemas.openxmlformats.org/officeDocument/2006/relationships/image" Target="../media/image14.png"/><Relationship Id="rId18" Type="http://schemas.openxmlformats.org/officeDocument/2006/relationships/image" Target="../media/image20.png"/><Relationship Id="rId7" Type="http://schemas.openxmlformats.org/officeDocument/2006/relationships/image" Target="../media/image19.jpg"/><Relationship Id="rId8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1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41.png"/><Relationship Id="rId9" Type="http://schemas.openxmlformats.org/officeDocument/2006/relationships/image" Target="../media/image43.png"/><Relationship Id="rId5" Type="http://schemas.openxmlformats.org/officeDocument/2006/relationships/image" Target="../media/image39.jpg"/><Relationship Id="rId6" Type="http://schemas.openxmlformats.org/officeDocument/2006/relationships/image" Target="../media/image37.jpg"/><Relationship Id="rId7" Type="http://schemas.openxmlformats.org/officeDocument/2006/relationships/image" Target="../media/image40.jpg"/><Relationship Id="rId8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"/>
          <p:cNvSpPr txBox="1"/>
          <p:nvPr/>
        </p:nvSpPr>
        <p:spPr>
          <a:xfrm>
            <a:off x="365975" y="2255300"/>
            <a:ext cx="63063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Digital Advisory &amp; Support Services</a:t>
            </a:r>
            <a:endParaRPr b="0" i="0" sz="2000" u="none" cap="none" strike="noStrike">
              <a:solidFill>
                <a:srgbClr val="FFFFFF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Accelerating Digital Evolution for Future-Ready Telcos</a:t>
            </a:r>
            <a:endParaRPr b="0" i="0" sz="1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January 2025</a:t>
            </a:r>
            <a:endParaRPr b="0" i="0" sz="1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92" name="Google Shape;19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25" y="1115800"/>
            <a:ext cx="2674401" cy="11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/>
        </p:nvSpPr>
        <p:spPr>
          <a:xfrm>
            <a:off x="362925" y="1372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1 | Operations Planning and Support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Logistics partner evaluation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Operational process setup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Operational efficiency initiative planning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2" name="Google Shape;332;p53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SERVICES</a:t>
            </a:r>
            <a:endParaRPr b="0" i="0" sz="1000" u="none" cap="none" strike="noStrike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33" name="Google Shape;333;p53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362925" y="597175"/>
            <a:ext cx="3755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SERVICE MODULES</a:t>
            </a:r>
            <a:endParaRPr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Operations &amp; Customer Happiness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35" name="Google Shape;335;p53"/>
          <p:cNvSpPr txBox="1"/>
          <p:nvPr/>
        </p:nvSpPr>
        <p:spPr>
          <a:xfrm>
            <a:off x="362925" y="2445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2 | Customer Happiness Service Support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BPO agent partner evaluation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BPO force setup and training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BPO force management and optimization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6" name="Google Shape;336;p53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visual, e.g., insert graphic on right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7" name="Google Shape;337;p53"/>
          <p:cNvSpPr txBox="1"/>
          <p:nvPr/>
        </p:nvSpPr>
        <p:spPr>
          <a:xfrm>
            <a:off x="362925" y="3518825"/>
            <a:ext cx="38184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3 | </a:t>
            </a: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Net Promoter Score (NPS) Management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NPS reporting and tracking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Detailed customer feedback analysis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Actionable insights to improve satisfaction</a:t>
            </a:r>
            <a:endParaRPr b="1" sz="1200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ENGAGEMENT MODEL</a:t>
            </a:r>
            <a:endParaRPr sz="1000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3" name="Google Shape;343;p54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4" name="Google Shape;344;p54"/>
          <p:cNvCxnSpPr/>
          <p:nvPr/>
        </p:nvCxnSpPr>
        <p:spPr>
          <a:xfrm>
            <a:off x="3154107" y="1206786"/>
            <a:ext cx="0" cy="34896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54"/>
          <p:cNvSpPr txBox="1"/>
          <p:nvPr/>
        </p:nvSpPr>
        <p:spPr>
          <a:xfrm>
            <a:off x="355450" y="1810500"/>
            <a:ext cx="26976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Workshops: 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Facilitate ideation sessions and workshops to co-create solutions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Consulting services: 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Provide data-driven insights and strategic guidance on market entry and digital-first strategy and operations in navigating the complexities of digital transformation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6" name="Google Shape;346;p54"/>
          <p:cNvSpPr txBox="1"/>
          <p:nvPr/>
        </p:nvSpPr>
        <p:spPr>
          <a:xfrm>
            <a:off x="355460" y="1206775"/>
            <a:ext cx="2761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LITE</a:t>
            </a:r>
            <a:endParaRPr sz="12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300">
                <a:solidFill>
                  <a:srgbClr val="999999"/>
                </a:solidFill>
                <a:latin typeface="Inter Black"/>
                <a:ea typeface="Inter Black"/>
                <a:cs typeface="Inter Black"/>
                <a:sym typeface="Inter Black"/>
              </a:rPr>
              <a:t>Advisory Services</a:t>
            </a:r>
            <a:endParaRPr sz="1300">
              <a:solidFill>
                <a:srgbClr val="999999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47" name="Google Shape;347;p54"/>
          <p:cNvSpPr txBox="1"/>
          <p:nvPr/>
        </p:nvSpPr>
        <p:spPr>
          <a:xfrm>
            <a:off x="3191255" y="1206775"/>
            <a:ext cx="2761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SUPPORT</a:t>
            </a:r>
            <a:endParaRPr sz="12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300">
                <a:solidFill>
                  <a:srgbClr val="999999"/>
                </a:solidFill>
                <a:latin typeface="Inter Black"/>
                <a:ea typeface="Inter Black"/>
                <a:cs typeface="Inter Black"/>
                <a:sym typeface="Inter Black"/>
              </a:rPr>
              <a:t>Implementation Services</a:t>
            </a:r>
            <a:endParaRPr i="1" sz="1300">
              <a:solidFill>
                <a:srgbClr val="999999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48" name="Google Shape;348;p54"/>
          <p:cNvSpPr txBox="1"/>
          <p:nvPr/>
        </p:nvSpPr>
        <p:spPr>
          <a:xfrm>
            <a:off x="6027050" y="1206775"/>
            <a:ext cx="2761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PREMIUM</a:t>
            </a:r>
            <a:endParaRPr sz="12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300">
                <a:solidFill>
                  <a:srgbClr val="999999"/>
                </a:solidFill>
                <a:latin typeface="Inter Black"/>
                <a:ea typeface="Inter Black"/>
                <a:cs typeface="Inter Black"/>
                <a:sym typeface="Inter Black"/>
              </a:rPr>
              <a:t>Build and Operate Services</a:t>
            </a:r>
            <a:endParaRPr i="1" sz="1300">
              <a:solidFill>
                <a:srgbClr val="999999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49" name="Google Shape;349;p54"/>
          <p:cNvSpPr txBox="1"/>
          <p:nvPr/>
        </p:nvSpPr>
        <p:spPr>
          <a:xfrm>
            <a:off x="368700" y="597175"/>
            <a:ext cx="842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CIRCLES OFFERS </a:t>
            </a:r>
            <a:r>
              <a:rPr lang="en" sz="12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THREE ENGAGEMENT MODELS</a:t>
            </a:r>
            <a:endParaRPr sz="12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TAILORED TO CLIENTS’ BUSINESS NEEDS AND SKILL-SET GAPS</a:t>
            </a:r>
            <a:endParaRPr sz="12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50" name="Google Shape;350;p54"/>
          <p:cNvSpPr txBox="1"/>
          <p:nvPr/>
        </p:nvSpPr>
        <p:spPr>
          <a:xfrm>
            <a:off x="3172675" y="1810500"/>
            <a:ext cx="26976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"/>
              <a:buChar char="–"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Strategy-to-execution support: 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Hands-on assistance for our clients in executing on strategic initiatives that align with broader transformation goals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"/>
              <a:buChar char="–"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Real-time issue resolution: 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Troubleshoot issues and adapt strategies in real-time to meet timelines and tactical objectives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54"/>
          <p:cNvSpPr txBox="1"/>
          <p:nvPr/>
        </p:nvSpPr>
        <p:spPr>
          <a:xfrm>
            <a:off x="6027050" y="1810500"/>
            <a:ext cx="28449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"/>
              <a:buChar char="–"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Embedded partnership: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Specific and measurable outcome ownership and output for focus workstreams</a:t>
            </a:r>
            <a:r>
              <a:rPr baseline="30000"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endParaRPr baseline="30000"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"/>
              <a:buChar char="–"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Team set-up: 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Establish and operationalize functions, in alignment with business plan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"/>
              <a:buChar char="–"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Capability-building: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Develop and train client teams, ensuring skills transfer and eventual ability to operate independently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52" name="Google Shape;352;p54"/>
          <p:cNvCxnSpPr/>
          <p:nvPr/>
        </p:nvCxnSpPr>
        <p:spPr>
          <a:xfrm>
            <a:off x="5948663" y="1206786"/>
            <a:ext cx="0" cy="34896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54"/>
          <p:cNvSpPr txBox="1"/>
          <p:nvPr/>
        </p:nvSpPr>
        <p:spPr>
          <a:xfrm>
            <a:off x="362925" y="4694100"/>
            <a:ext cx="7754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Note:</a:t>
            </a:r>
            <a:endParaRPr sz="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1. Examples of outcomes</a:t>
            </a:r>
            <a:r>
              <a:rPr i="1" lang="en"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en"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include marketing investment ROI, non-telco revenue growth, customer win-back rate, etc.; senior-level expert support provided</a:t>
            </a:r>
            <a:endParaRPr sz="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4" name="Google Shape;354;p54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TRACK RECORD: </a:t>
            </a:r>
            <a:r>
              <a:rPr lang="en" sz="1000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CASE STUDIES</a:t>
            </a:r>
            <a:endParaRPr sz="1000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60" name="Google Shape;360;p55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55"/>
          <p:cNvSpPr txBox="1"/>
          <p:nvPr/>
        </p:nvSpPr>
        <p:spPr>
          <a:xfrm>
            <a:off x="362920" y="597175"/>
            <a:ext cx="4688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LITE (LAUNCH) // PREMIUM (POST-LAUNCH)</a:t>
            </a:r>
            <a:endParaRPr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Mexico • AT&amp;T Mexico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62" name="Google Shape;362;p55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visual, add graphic related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Wim</a:t>
            </a:r>
            <a:r>
              <a:rPr lang="en">
                <a:solidFill>
                  <a:srgbClr val="FF0000"/>
                </a:solidFill>
              </a:rPr>
              <a:t> on right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3" name="Google Shape;363;p55"/>
          <p:cNvSpPr txBox="1"/>
          <p:nvPr/>
        </p:nvSpPr>
        <p:spPr>
          <a:xfrm>
            <a:off x="362925" y="1296625"/>
            <a:ext cx="44400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Engagement highlights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Marketing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Multiple areas</a:t>
            </a:r>
            <a:endParaRPr b="1" i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Designed and executed performance marketing strategies </a:t>
            </a:r>
            <a:r>
              <a:rPr i="1"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(paid and organic strategies)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Developed creative and promotional strategies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Business Planning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Scenario Planning</a:t>
            </a:r>
            <a:endParaRPr b="1" i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Developed scenario planning analyses across different proposed business cases</a:t>
            </a:r>
            <a:endParaRPr i="1"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Consumer Value Proposition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Developed and tested new value propositions post-launch, based on consumer feedback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Customer Value Management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Churn management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Designed win-back and churn reduction strategies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4" name="Google Shape;364;p55"/>
          <p:cNvSpPr txBox="1"/>
          <p:nvPr/>
        </p:nvSpPr>
        <p:spPr>
          <a:xfrm>
            <a:off x="6577500" y="1768058"/>
            <a:ext cx="2200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Launched</a:t>
            </a:r>
            <a:endParaRPr b="1" sz="12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September 2024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6577650" y="2527142"/>
            <a:ext cx="22002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Premium Services engagement commenced</a:t>
            </a:r>
            <a:endParaRPr b="1" sz="12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October 2024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55"/>
          <p:cNvSpPr txBox="1"/>
          <p:nvPr/>
        </p:nvSpPr>
        <p:spPr>
          <a:xfrm>
            <a:off x="6577650" y="3498625"/>
            <a:ext cx="22002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Outcomes</a:t>
            </a:r>
            <a:endParaRPr b="1" sz="12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98% increase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daily acquisition run-rate in &lt; 3 months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7" name="Google Shape;36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3600" y="758775"/>
            <a:ext cx="914100" cy="914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TRACK RECORD: CASE STUDIES</a:t>
            </a:r>
            <a:endParaRPr sz="1000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56"/>
          <p:cNvSpPr txBox="1"/>
          <p:nvPr/>
        </p:nvSpPr>
        <p:spPr>
          <a:xfrm>
            <a:off x="362920" y="597175"/>
            <a:ext cx="4688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LITE (LAUNCH) // PREMIUM (OPERATIONS)</a:t>
            </a:r>
            <a:endParaRPr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Japan • KDDI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75" name="Google Shape;375;p56"/>
          <p:cNvSpPr txBox="1"/>
          <p:nvPr/>
        </p:nvSpPr>
        <p:spPr>
          <a:xfrm>
            <a:off x="362925" y="1296625"/>
            <a:ext cx="48534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Engagement highlights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Capability Building and Launch Readiness Support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Equipped in-market team with Circles’ playbooks, process manuals</a:t>
            </a:r>
            <a:r>
              <a:rPr baseline="30000"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and best practice case studies across digital marketing, customer experience, and operations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Transfer of functional expertise in attracting and retaining digital talent via cross-training and collaboration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Consumer Value Proposition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Launch proposition design</a:t>
            </a:r>
            <a:endParaRPr b="1" i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Designed customer journeys and value propositions </a:t>
            </a:r>
            <a:r>
              <a:rPr i="1"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(e.g., freemium construct to counter competitor Rakuten)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Introduced and launched the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‘Xplore’ lifestyle feature to diversify revenue streams beyond telco core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6577500" y="1768058"/>
            <a:ext cx="2200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Launched</a:t>
            </a:r>
            <a:endParaRPr b="1" sz="12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October 2021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p56"/>
          <p:cNvPicPr preferRelativeResize="0"/>
          <p:nvPr/>
        </p:nvPicPr>
        <p:blipFill rotWithShape="1">
          <a:blip r:embed="rId3">
            <a:alphaModFix/>
          </a:blip>
          <a:srcRect b="35293" l="3600" r="3841" t="35676"/>
          <a:stretch/>
        </p:blipFill>
        <p:spPr>
          <a:xfrm>
            <a:off x="6832264" y="910719"/>
            <a:ext cx="1945436" cy="61021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6"/>
          <p:cNvSpPr txBox="1"/>
          <p:nvPr/>
        </p:nvSpPr>
        <p:spPr>
          <a:xfrm>
            <a:off x="6145975" y="2527150"/>
            <a:ext cx="2631900" cy="25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Outcomes</a:t>
            </a:r>
            <a:endParaRPr b="1" sz="12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1 million active users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18 months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55% improvement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churn reduction to 1.3%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15-point improvement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customer NPS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56"/>
          <p:cNvSpPr txBox="1"/>
          <p:nvPr/>
        </p:nvSpPr>
        <p:spPr>
          <a:xfrm>
            <a:off x="362925" y="4694100"/>
            <a:ext cx="6828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Note:</a:t>
            </a:r>
            <a:endParaRPr sz="8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1. Playbooks refer to strategic frameworks on why we win; Process manuals refer to SOPs on how we win </a:t>
            </a:r>
            <a:endParaRPr sz="800">
              <a:solidFill>
                <a:srgbClr val="FFFF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TRACK RECORD: CASE STUDIES</a:t>
            </a:r>
            <a:endParaRPr sz="1000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5" name="Google Shape;385;p57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57"/>
          <p:cNvSpPr txBox="1"/>
          <p:nvPr/>
        </p:nvSpPr>
        <p:spPr>
          <a:xfrm>
            <a:off x="362920" y="597175"/>
            <a:ext cx="4688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PREMIUM (LAUNCH)</a:t>
            </a:r>
            <a:endParaRPr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Pakistan • e&amp; International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87" name="Google Shape;387;p57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visual, add graphic related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onic</a:t>
            </a:r>
            <a:r>
              <a:rPr lang="en">
                <a:solidFill>
                  <a:srgbClr val="FF0000"/>
                </a:solidFill>
              </a:rPr>
              <a:t> on right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8" name="Google Shape;388;p57"/>
          <p:cNvSpPr txBox="1"/>
          <p:nvPr/>
        </p:nvSpPr>
        <p:spPr>
          <a:xfrm>
            <a:off x="6577500" y="1768058"/>
            <a:ext cx="2200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Launched</a:t>
            </a:r>
            <a:endParaRPr b="1" sz="12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August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2023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57"/>
          <p:cNvSpPr txBox="1"/>
          <p:nvPr/>
        </p:nvSpPr>
        <p:spPr>
          <a:xfrm>
            <a:off x="6145975" y="2527150"/>
            <a:ext cx="26319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Outcomes</a:t>
            </a:r>
            <a:endParaRPr b="1" sz="12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230K waitlist signups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ver 1-month teaser campaign </a:t>
            </a:r>
            <a:r>
              <a:rPr b="1" i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(+20% over target)</a:t>
            </a:r>
            <a:endParaRPr b="1" i="1"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30% conversion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Day 1 of launch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i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(for first batch of 10K waitlist signups)</a:t>
            </a:r>
            <a:endParaRPr b="1" i="1"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274" y="914325"/>
            <a:ext cx="1670426" cy="6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362925" y="1296625"/>
            <a:ext cx="4610100" cy="3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Engagement highlights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Business Strategy and Execution</a:t>
            </a:r>
            <a:endParaRPr b="1" i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Business strategy and go-to-market planning   </a:t>
            </a:r>
            <a:r>
              <a:rPr i="1" lang="e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(including market sizing, new brand strategy, launch rollout strategy, teaser campaign concept and creative strategy)</a:t>
            </a:r>
            <a:endParaRPr i="1"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Business Planning and Budget Negotiations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Developed financial forecast and returns analysis for the five-year strategic partnership across base, optimistic and conservative scenarios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Consumer Value Proposition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Developed launch proposition, based on consumer studies and hypothesis testing </a:t>
            </a:r>
            <a:r>
              <a:rPr i="1" lang="e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(e.g., conjoint analysis)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Team Setup and Capability Building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Recruited and trained the in-market functional leaders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8"/>
          <p:cNvPicPr preferRelativeResize="0"/>
          <p:nvPr/>
        </p:nvPicPr>
        <p:blipFill rotWithShape="1">
          <a:blip r:embed="rId3">
            <a:alphaModFix/>
          </a:blip>
          <a:srcRect b="0" l="2271" r="5033" t="0"/>
          <a:stretch/>
        </p:blipFill>
        <p:spPr>
          <a:xfrm>
            <a:off x="6387890" y="914325"/>
            <a:ext cx="2389810" cy="6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8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TRACK RECORD: CASE STUDIES</a:t>
            </a:r>
            <a:endParaRPr sz="1000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98" name="Google Shape;398;p58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58"/>
          <p:cNvSpPr txBox="1"/>
          <p:nvPr/>
        </p:nvSpPr>
        <p:spPr>
          <a:xfrm>
            <a:off x="362920" y="597175"/>
            <a:ext cx="4688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PREMIUM (OPERATIONS)</a:t>
            </a:r>
            <a:endParaRPr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Singapore • Circles.Life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00" name="Google Shape;400;p58"/>
          <p:cNvSpPr txBox="1"/>
          <p:nvPr/>
        </p:nvSpPr>
        <p:spPr>
          <a:xfrm>
            <a:off x="5272200" y="1768050"/>
            <a:ext cx="3505800" cy="3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Outcomes</a:t>
            </a:r>
            <a:endParaRPr b="1" sz="1200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38% increase in site traffic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rom launch of ‘Do Your Own Thing’ brand campaign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(targeted at digital-savvy youth)</a:t>
            </a:r>
            <a:endParaRPr b="1" i="1"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S$1 million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new non-telco revenue stream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built in 9 months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~23% MoM increase</a:t>
            </a:r>
            <a:endParaRPr b="1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acquisitions from phygital strategy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8"/>
          <p:cNvSpPr txBox="1"/>
          <p:nvPr/>
        </p:nvSpPr>
        <p:spPr>
          <a:xfrm>
            <a:off x="362925" y="1296625"/>
            <a:ext cx="4440000" cy="3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Engagement highlights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Brand &amp; Mark</a:t>
            </a: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eting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Brand strategy revamp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Initiated and led a major revamp for the Circles.Life brand in Singapore from strategy to execution</a:t>
            </a:r>
            <a:endParaRPr b="1" i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Consumer Value Proposition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Innovation</a:t>
            </a:r>
            <a:endParaRPr b="1" i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Conceptualized and implemented experimental growth initiatives, including new business models, targeted campaigns, and new non-telco verticals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Commercial Operations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b="1"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Phygital channel execution</a:t>
            </a:r>
            <a:endParaRPr b="1" i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Launched retail wallet digitize and streamline Circles.Life retailers’ experience</a:t>
            </a:r>
            <a:endParaRPr i="1"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Customer Value Management &amp; Analytics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Rolled out new data platform and developed new monthly diagnostic review of business performance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2" name="Google Shape;402;p58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visual, add graphic related to </a:t>
            </a:r>
            <a:r>
              <a:rPr lang="en" u="sng">
                <a:solidFill>
                  <a:schemeClr val="hlink"/>
                </a:solidFill>
                <a:hlinkClick r:id="rId4"/>
              </a:rPr>
              <a:t>Circles.Life</a:t>
            </a:r>
            <a:r>
              <a:rPr lang="en">
                <a:solidFill>
                  <a:srgbClr val="FF0000"/>
                </a:solidFill>
              </a:rPr>
              <a:t> on right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1265" y="4147551"/>
            <a:ext cx="402371" cy="40237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9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TEAM</a:t>
            </a:r>
            <a:endParaRPr b="0" i="0" sz="1000" u="none" cap="none" strike="noStrike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09" name="Google Shape;409;p59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9"/>
          <p:cNvSpPr txBox="1"/>
          <p:nvPr/>
        </p:nvSpPr>
        <p:spPr>
          <a:xfrm>
            <a:off x="362925" y="1166275"/>
            <a:ext cx="276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Business Strategy &amp; Performance</a:t>
            </a:r>
            <a:endParaRPr b="0" i="0" sz="1300" u="none" cap="none" strike="noStrike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124425" y="1166275"/>
            <a:ext cx="276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Value Proposition &amp; Partnerships</a:t>
            </a:r>
            <a:endParaRPr b="0" i="0" sz="1300" u="none" cap="none" strike="noStrike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12" name="Google Shape;412;p59"/>
          <p:cNvSpPr txBox="1"/>
          <p:nvPr/>
        </p:nvSpPr>
        <p:spPr>
          <a:xfrm>
            <a:off x="6034500" y="1166275"/>
            <a:ext cx="2761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Brand &amp;</a:t>
            </a:r>
            <a:endParaRPr b="0" i="0" sz="1300" u="none" cap="none" strike="noStrike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Growth Marketing</a:t>
            </a:r>
            <a:endParaRPr b="0" i="0" sz="1300" u="none" cap="none" strike="noStrike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13" name="Google Shape;413;p59"/>
          <p:cNvSpPr txBox="1"/>
          <p:nvPr/>
        </p:nvSpPr>
        <p:spPr>
          <a:xfrm>
            <a:off x="368700" y="689575"/>
            <a:ext cx="842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WE HAVE A TEAM OF EXPERTS WITH </a:t>
            </a:r>
            <a:r>
              <a:rPr lang="en" sz="12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THE</a:t>
            </a:r>
            <a:r>
              <a:rPr b="0" i="0" lang="en" sz="12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 RIGHT MIX OF OPERATOR AND CONSULTING EXPERIENCE</a:t>
            </a:r>
            <a:endParaRPr b="0" i="0" sz="1200" u="none" cap="none" strike="noStrike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14" name="Google Shape;414;p59"/>
          <p:cNvSpPr txBox="1"/>
          <p:nvPr/>
        </p:nvSpPr>
        <p:spPr>
          <a:xfrm>
            <a:off x="987900" y="1753825"/>
            <a:ext cx="2136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Umar Tanwir</a:t>
            </a:r>
            <a:endParaRPr b="1" i="0" sz="1200" u="none" cap="none" strike="noStrike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Vice President, Strategy &amp; Performance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5" name="Google Shape;415;p59"/>
          <p:cNvSpPr txBox="1"/>
          <p:nvPr/>
        </p:nvSpPr>
        <p:spPr>
          <a:xfrm>
            <a:off x="3749325" y="1753825"/>
            <a:ext cx="2136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Bhadri Ramachandran</a:t>
            </a:r>
            <a:endParaRPr b="1" i="0" sz="1200" u="none" cap="none" strike="noStrike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Director, Proposition &amp; Partnerships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6659400" y="1753825"/>
            <a:ext cx="2136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Ajay Sampath</a:t>
            </a:r>
            <a:endParaRPr b="1" i="0" sz="1200" u="none" cap="none" strike="noStrike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Vice President, Consumer Marketing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Muhammad Umar Tanwir | Source | Co-Founder, CEO ... | Qwoted" id="417" name="Google Shape;41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925" y="1869938"/>
            <a:ext cx="624900" cy="624900"/>
          </a:xfrm>
          <a:prstGeom prst="ellipse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pic>
        <p:nvPicPr>
          <p:cNvPr descr="Profile photo of Bhadrinath Ramachandran" id="418" name="Google Shape;41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4425" y="1869188"/>
            <a:ext cx="626400" cy="626400"/>
          </a:xfrm>
          <a:prstGeom prst="ellipse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pic>
        <p:nvPicPr>
          <p:cNvPr id="419" name="Google Shape;419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4500" y="1869188"/>
            <a:ext cx="626400" cy="626400"/>
          </a:xfrm>
          <a:prstGeom prst="ellipse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420" name="Google Shape;420;p59"/>
          <p:cNvSpPr txBox="1"/>
          <p:nvPr/>
        </p:nvSpPr>
        <p:spPr>
          <a:xfrm>
            <a:off x="362925" y="3765636"/>
            <a:ext cx="213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endParaRPr b="0" i="0" sz="1300" u="none" cap="none" strike="noStrike">
              <a:solidFill>
                <a:srgbClr val="99999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Profile photo of Hashim Muntazar" id="421" name="Google Shape;421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50225" y="2990263"/>
            <a:ext cx="626400" cy="6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Profile Photo for Fun Jin Wen Grace" id="422" name="Google Shape;422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0425" y="2990263"/>
            <a:ext cx="626400" cy="626400"/>
          </a:xfrm>
          <a:prstGeom prst="ellipse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grpSp>
        <p:nvGrpSpPr>
          <p:cNvPr id="423" name="Google Shape;423;p59"/>
          <p:cNvGrpSpPr/>
          <p:nvPr/>
        </p:nvGrpSpPr>
        <p:grpSpPr>
          <a:xfrm>
            <a:off x="6282300" y="2990263"/>
            <a:ext cx="2266200" cy="626400"/>
            <a:chOff x="6291675" y="3112111"/>
            <a:chExt cx="2266200" cy="626400"/>
          </a:xfrm>
        </p:grpSpPr>
        <p:pic>
          <p:nvPicPr>
            <p:cNvPr descr="Profile photo of Sanjog Jain" id="424" name="Google Shape;424;p5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11575" y="3112111"/>
              <a:ext cx="626400" cy="626400"/>
            </a:xfrm>
            <a:prstGeom prst="ellipse">
              <a:avLst/>
            </a:prstGeom>
            <a:noFill/>
            <a:ln>
              <a:noFill/>
            </a:ln>
            <a:effectLst>
              <a:outerShdw blurRad="50800" rotWithShape="0" algn="ctr" dir="5400000" dist="50800">
                <a:srgbClr val="000000">
                  <a:alpha val="20000"/>
                </a:srgbClr>
              </a:outerShdw>
            </a:effectLst>
          </p:spPr>
        </p:pic>
        <p:pic>
          <p:nvPicPr>
            <p:cNvPr descr="Profile photo of Priyadharshini Seevaratnam" id="425" name="Google Shape;425;p5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91675" y="3112111"/>
              <a:ext cx="626400" cy="626400"/>
            </a:xfrm>
            <a:prstGeom prst="ellipse">
              <a:avLst/>
            </a:prstGeom>
            <a:noFill/>
            <a:ln>
              <a:noFill/>
            </a:ln>
            <a:effectLst>
              <a:outerShdw blurRad="50800" rotWithShape="0" algn="ctr" dir="5400000" dist="50800">
                <a:srgbClr val="000000">
                  <a:alpha val="20000"/>
                </a:srgbClr>
              </a:outerShdw>
            </a:effectLst>
          </p:spPr>
        </p:pic>
        <p:pic>
          <p:nvPicPr>
            <p:cNvPr id="426" name="Google Shape;426;p5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931475" y="3112111"/>
              <a:ext cx="626400" cy="626400"/>
            </a:xfrm>
            <a:prstGeom prst="ellipse">
              <a:avLst/>
            </a:prstGeom>
            <a:noFill/>
            <a:ln>
              <a:noFill/>
            </a:ln>
            <a:effectLst>
              <a:outerShdw blurRad="50800" rotWithShape="0" algn="ctr" dir="5400000" dist="5080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427" name="Google Shape;427;p59"/>
          <p:cNvSpPr txBox="1"/>
          <p:nvPr/>
        </p:nvSpPr>
        <p:spPr>
          <a:xfrm>
            <a:off x="362925" y="2607525"/>
            <a:ext cx="27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SPECIALISTS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8" name="Google Shape;428;p59"/>
          <p:cNvSpPr txBox="1"/>
          <p:nvPr/>
        </p:nvSpPr>
        <p:spPr>
          <a:xfrm>
            <a:off x="3198863" y="2607525"/>
            <a:ext cx="27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SPECIALISTS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9" name="Google Shape;429;p59"/>
          <p:cNvSpPr txBox="1"/>
          <p:nvPr/>
        </p:nvSpPr>
        <p:spPr>
          <a:xfrm>
            <a:off x="6034800" y="2607525"/>
            <a:ext cx="27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SPECIALISTS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30" name="Google Shape;430;p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46363" y="2990263"/>
            <a:ext cx="626400" cy="6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suit and tie&#10;&#10;Description automatically generated" id="431" name="Google Shape;431;p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39491" y="2990263"/>
            <a:ext cx="608100" cy="6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in a suit and bow tie&#10;&#10;Description automatically generated" id="432" name="Google Shape;432;p5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66118" y="2990263"/>
            <a:ext cx="626700" cy="6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3" name="Google Shape;433;p5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86163" y="2990263"/>
            <a:ext cx="626400" cy="62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4" name="Google Shape;434;p59"/>
          <p:cNvSpPr txBox="1"/>
          <p:nvPr/>
        </p:nvSpPr>
        <p:spPr>
          <a:xfrm>
            <a:off x="3198863" y="3765636"/>
            <a:ext cx="213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endParaRPr b="1"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59"/>
          <p:cNvSpPr txBox="1"/>
          <p:nvPr/>
        </p:nvSpPr>
        <p:spPr>
          <a:xfrm>
            <a:off x="6034800" y="3765636"/>
            <a:ext cx="213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endParaRPr b="1"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36" name="Google Shape;436;p59"/>
          <p:cNvGrpSpPr/>
          <p:nvPr/>
        </p:nvGrpSpPr>
        <p:grpSpPr>
          <a:xfrm>
            <a:off x="3254826" y="4204658"/>
            <a:ext cx="2500700" cy="289327"/>
            <a:chOff x="3469387" y="4204658"/>
            <a:chExt cx="2500700" cy="289327"/>
          </a:xfrm>
        </p:grpSpPr>
        <p:pic>
          <p:nvPicPr>
            <p:cNvPr id="437" name="Google Shape;437;p5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262583" y="4268645"/>
              <a:ext cx="598451" cy="161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arHub - Wikipedia" id="438" name="Google Shape;438;p5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469387" y="4204658"/>
              <a:ext cx="784556" cy="289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ragonPass Lounge System" id="439" name="Google Shape;439;p5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971273" y="4237475"/>
              <a:ext cx="998814" cy="2236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rocter and Gamble / Success Story / Perficient" id="440" name="Google Shape;440;p59"/>
          <p:cNvPicPr preferRelativeResize="0"/>
          <p:nvPr/>
        </p:nvPicPr>
        <p:blipFill rotWithShape="1">
          <a:blip r:embed="rId19">
            <a:alphaModFix/>
          </a:blip>
          <a:srcRect b="14037" l="18267" r="19536" t="16295"/>
          <a:stretch/>
        </p:blipFill>
        <p:spPr>
          <a:xfrm>
            <a:off x="6336865" y="4204658"/>
            <a:ext cx="642787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76471" y="4192058"/>
            <a:ext cx="717818" cy="2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9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Can make it neater / insert some graphics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443" name="Google Shape;443;p59"/>
          <p:cNvGrpSpPr/>
          <p:nvPr/>
        </p:nvGrpSpPr>
        <p:grpSpPr>
          <a:xfrm>
            <a:off x="568658" y="4169059"/>
            <a:ext cx="2350033" cy="323599"/>
            <a:chOff x="594426" y="4169059"/>
            <a:chExt cx="2350033" cy="323599"/>
          </a:xfrm>
        </p:grpSpPr>
        <p:pic>
          <p:nvPicPr>
            <p:cNvPr id="444" name="Google Shape;444;p5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423388" y="4220673"/>
              <a:ext cx="711968" cy="220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ZONG HONOURS ITS CUSTOMER CENTRIC COMMITMENTS | Flare" id="445" name="Google Shape;445;p5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232493" y="4169059"/>
              <a:ext cx="711967" cy="32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cKinsey Logo and symbol, meaning, history, PNG" id="446" name="Google Shape;446;p59"/>
            <p:cNvPicPr preferRelativeResize="0"/>
            <p:nvPr/>
          </p:nvPicPr>
          <p:blipFill rotWithShape="1">
            <a:blip r:embed="rId23">
              <a:alphaModFix/>
            </a:blip>
            <a:srcRect b="26891" l="0" r="0" t="25234"/>
            <a:stretch/>
          </p:blipFill>
          <p:spPr>
            <a:xfrm>
              <a:off x="594426" y="4220670"/>
              <a:ext cx="731825" cy="220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le photo of Samrana Gilani" id="451" name="Google Shape;4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425" y="2983063"/>
            <a:ext cx="633600" cy="6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2" name="Google Shape;452;p60"/>
          <p:cNvPicPr preferRelativeResize="0"/>
          <p:nvPr/>
        </p:nvPicPr>
        <p:blipFill rotWithShape="1">
          <a:blip r:embed="rId4">
            <a:alphaModFix/>
          </a:blip>
          <a:srcRect b="42331" l="21338" r="21894" t="1712"/>
          <a:stretch/>
        </p:blipFill>
        <p:spPr>
          <a:xfrm>
            <a:off x="1414473" y="2990263"/>
            <a:ext cx="633000" cy="63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TEAM</a:t>
            </a:r>
            <a:endParaRPr b="0" i="0" sz="1000" u="none" cap="none" strike="noStrike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454" name="Google Shape;454;p60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60"/>
          <p:cNvSpPr txBox="1"/>
          <p:nvPr/>
        </p:nvSpPr>
        <p:spPr>
          <a:xfrm>
            <a:off x="362925" y="1166275"/>
            <a:ext cx="276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Customer Value Management &amp; Analytics</a:t>
            </a:r>
            <a:endParaRPr b="0" i="0" sz="1300" u="none" cap="none" strike="noStrike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56" name="Google Shape;456;p60"/>
          <p:cNvSpPr txBox="1"/>
          <p:nvPr/>
        </p:nvSpPr>
        <p:spPr>
          <a:xfrm>
            <a:off x="3124425" y="1166275"/>
            <a:ext cx="2761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Operations &amp; Customer Happiness</a:t>
            </a:r>
            <a:endParaRPr b="0" i="0" sz="1300" u="none" cap="none" strike="noStrike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57" name="Google Shape;457;p60"/>
          <p:cNvSpPr txBox="1"/>
          <p:nvPr/>
        </p:nvSpPr>
        <p:spPr>
          <a:xfrm>
            <a:off x="368700" y="689575"/>
            <a:ext cx="842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WE HAVE A TEAM OF EXPERTS WITH </a:t>
            </a:r>
            <a:r>
              <a:rPr lang="en" sz="12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THE</a:t>
            </a:r>
            <a:r>
              <a:rPr b="0" i="0" lang="en" sz="12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 RIGHT MIX OF OPERATOR AND CONSULTING EXPERIENCE</a:t>
            </a:r>
            <a:endParaRPr b="0" i="0" sz="1200" u="none" cap="none" strike="noStrike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458" name="Google Shape;458;p60"/>
          <p:cNvSpPr txBox="1"/>
          <p:nvPr/>
        </p:nvSpPr>
        <p:spPr>
          <a:xfrm>
            <a:off x="987900" y="1753825"/>
            <a:ext cx="21366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Waqas Arshad</a:t>
            </a:r>
            <a:endParaRPr b="1" i="0" sz="1200" u="none" cap="none" strike="noStrike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Director, 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CVM</a:t>
            </a:r>
            <a:r>
              <a:rPr b="0" i="0" lang="en" sz="1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&amp; Data Strategy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59" name="Google Shape;459;p60"/>
          <p:cNvSpPr txBox="1"/>
          <p:nvPr/>
        </p:nvSpPr>
        <p:spPr>
          <a:xfrm>
            <a:off x="3749325" y="1753825"/>
            <a:ext cx="22866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Honey Madaan</a:t>
            </a:r>
            <a:endParaRPr b="1" i="0" sz="1200" u="none" cap="none" strike="noStrike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Head, Customer Experience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362925" y="3765636"/>
            <a:ext cx="213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endParaRPr b="0" i="0" sz="1300" u="none" cap="none" strike="noStrike">
              <a:solidFill>
                <a:srgbClr val="99999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62925" y="2607525"/>
            <a:ext cx="27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SPECIALISTS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3198863" y="3765636"/>
            <a:ext cx="213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endParaRPr b="1" i="0" sz="1200" u="none" cap="none" strike="noStrike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60"/>
          <p:cNvSpPr txBox="1"/>
          <p:nvPr/>
        </p:nvSpPr>
        <p:spPr>
          <a:xfrm>
            <a:off x="3198862" y="2607525"/>
            <a:ext cx="27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SPECIALISTS</a:t>
            </a:r>
            <a:endParaRPr b="0" i="0" sz="1300" u="none" cap="none" strike="noStrike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Profile photo of Waqas Arshad" id="464" name="Google Shape;464;p60"/>
          <p:cNvPicPr preferRelativeResize="0"/>
          <p:nvPr/>
        </p:nvPicPr>
        <p:blipFill rotWithShape="1">
          <a:blip r:embed="rId5">
            <a:alphaModFix/>
          </a:blip>
          <a:srcRect b="28538" l="30958" r="31510" t="33697"/>
          <a:stretch/>
        </p:blipFill>
        <p:spPr>
          <a:xfrm>
            <a:off x="362925" y="1869938"/>
            <a:ext cx="627000" cy="6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Profile photo of Honey Madaan" id="465" name="Google Shape;465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4425" y="1869188"/>
            <a:ext cx="626400" cy="6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ion Toh on LinkedIn: #workanniversary #circleslife #gratitude | 19 comments" id="466" name="Google Shape;466;p60"/>
          <p:cNvPicPr preferRelativeResize="0"/>
          <p:nvPr/>
        </p:nvPicPr>
        <p:blipFill rotWithShape="1">
          <a:blip r:embed="rId7">
            <a:alphaModFix/>
          </a:blip>
          <a:srcRect b="47743" l="15557" r="38114" t="17573"/>
          <a:stretch/>
        </p:blipFill>
        <p:spPr>
          <a:xfrm>
            <a:off x="3446362" y="2990263"/>
            <a:ext cx="627000" cy="6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Profile photo of L. Zhuo" id="467" name="Google Shape;467;p60"/>
          <p:cNvPicPr preferRelativeResize="0"/>
          <p:nvPr/>
        </p:nvPicPr>
        <p:blipFill rotWithShape="1">
          <a:blip r:embed="rId8">
            <a:alphaModFix/>
          </a:blip>
          <a:srcRect b="42870" l="34401" r="30239" t="22110"/>
          <a:stretch/>
        </p:blipFill>
        <p:spPr>
          <a:xfrm>
            <a:off x="4275428" y="2990263"/>
            <a:ext cx="626100" cy="6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8" name="Google Shape;468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86162" y="2990263"/>
            <a:ext cx="626400" cy="62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9" name="Google Shape;469;p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50225" y="2990263"/>
            <a:ext cx="633600" cy="6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0" name="Google Shape;470;p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43503" y="4151559"/>
            <a:ext cx="2121592" cy="32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8950" y="4187120"/>
            <a:ext cx="2206943" cy="32311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0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Can make it neater / insert some graphics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1"/>
          <p:cNvSpPr txBox="1"/>
          <p:nvPr/>
        </p:nvSpPr>
        <p:spPr>
          <a:xfrm>
            <a:off x="365975" y="2325450"/>
            <a:ext cx="63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Thank you!</a:t>
            </a:r>
            <a:endParaRPr b="0" i="0" sz="1600" u="none" cap="none" strike="noStrike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78" name="Google Shape;47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25" y="1115800"/>
            <a:ext cx="2674401" cy="11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5"/>
          <p:cNvCxnSpPr/>
          <p:nvPr/>
        </p:nvCxnSpPr>
        <p:spPr>
          <a:xfrm>
            <a:off x="369230" y="2385164"/>
            <a:ext cx="26208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45"/>
          <p:cNvSpPr txBox="1"/>
          <p:nvPr/>
        </p:nvSpPr>
        <p:spPr>
          <a:xfrm>
            <a:off x="607130" y="2676064"/>
            <a:ext cx="21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OUR STORY</a:t>
            </a:r>
            <a:endParaRPr b="0" i="0" sz="1200" u="none" cap="none" strike="noStrike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199" name="Google Shape;199;p45"/>
          <p:cNvSpPr txBox="1"/>
          <p:nvPr/>
        </p:nvSpPr>
        <p:spPr>
          <a:xfrm>
            <a:off x="488030" y="3127389"/>
            <a:ext cx="23832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Since 2021, Circles has </a:t>
            </a:r>
            <a:r>
              <a:rPr lang="en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evolved</a:t>
            </a:r>
            <a:r>
              <a:rPr b="0" i="0" lang="en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into a trusted digital transformation partner to </a:t>
            </a:r>
            <a:r>
              <a:rPr b="1" i="0" lang="en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 leading operators</a:t>
            </a:r>
            <a:endParaRPr b="0" i="0" sz="1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45"/>
          <p:cNvSpPr txBox="1"/>
          <p:nvPr/>
        </p:nvSpPr>
        <p:spPr>
          <a:xfrm>
            <a:off x="607130" y="594739"/>
            <a:ext cx="21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WHO WE ARE</a:t>
            </a:r>
            <a:endParaRPr b="0" i="0" sz="1200" u="none" cap="none" strike="noStrike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01" name="Google Shape;201;p45"/>
          <p:cNvSpPr txBox="1"/>
          <p:nvPr/>
        </p:nvSpPr>
        <p:spPr>
          <a:xfrm>
            <a:off x="488630" y="989376"/>
            <a:ext cx="2382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Founded in 2014, Circles has a global presence</a:t>
            </a:r>
            <a:r>
              <a:rPr lang="en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operating in</a:t>
            </a:r>
            <a:r>
              <a:rPr b="0" i="0" lang="en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14 countries</a:t>
            </a:r>
            <a:r>
              <a:rPr b="0" i="0" lang="en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across </a:t>
            </a:r>
            <a:r>
              <a:rPr b="0" i="0" lang="en" sz="1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6 continents</a:t>
            </a:r>
            <a:endParaRPr b="1" i="0" sz="13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2" name="Google Shape;202;p45"/>
          <p:cNvGrpSpPr/>
          <p:nvPr/>
        </p:nvGrpSpPr>
        <p:grpSpPr>
          <a:xfrm>
            <a:off x="416427" y="4331966"/>
            <a:ext cx="2526280" cy="216630"/>
            <a:chOff x="607360" y="4442743"/>
            <a:chExt cx="2392991" cy="205200"/>
          </a:xfrm>
        </p:grpSpPr>
        <p:pic>
          <p:nvPicPr>
            <p:cNvPr id="203" name="Google Shape;203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7360" y="4457868"/>
              <a:ext cx="548776" cy="17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2749" y="4442743"/>
              <a:ext cx="497862" cy="20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7224" y="4457802"/>
              <a:ext cx="258131" cy="175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61966" y="4462951"/>
              <a:ext cx="738385" cy="145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World Map Best Clipart PNG Transparent Background, Free Download #35418 -  FreeIconsPNG" id="207" name="Google Shape;20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4250" y="1212207"/>
            <a:ext cx="5364619" cy="3444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45"/>
          <p:cNvCxnSpPr/>
          <p:nvPr/>
        </p:nvCxnSpPr>
        <p:spPr>
          <a:xfrm>
            <a:off x="3276600" y="363900"/>
            <a:ext cx="0" cy="4415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45"/>
          <p:cNvSpPr txBox="1"/>
          <p:nvPr/>
        </p:nvSpPr>
        <p:spPr>
          <a:xfrm>
            <a:off x="3514250" y="594739"/>
            <a:ext cx="536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999999"/>
                </a:solidFill>
                <a:latin typeface="Inter Black"/>
                <a:ea typeface="Inter Black"/>
                <a:cs typeface="Inter Black"/>
                <a:sym typeface="Inter Black"/>
              </a:rPr>
              <a:t>OUR OPERATIONS SPAN 14 COUNTRIES, WITH MARQUEE ANCHOR PARTNERS KDDI (JAPAN), </a:t>
            </a:r>
            <a:r>
              <a:rPr lang="en" sz="1200">
                <a:solidFill>
                  <a:srgbClr val="999999"/>
                </a:solidFill>
                <a:latin typeface="Inter Black"/>
                <a:ea typeface="Inter Black"/>
                <a:cs typeface="Inter Black"/>
                <a:sym typeface="Inter Black"/>
              </a:rPr>
              <a:t>AT&amp;T (LATAM), AND </a:t>
            </a:r>
            <a:r>
              <a:rPr b="0" i="0" lang="en" sz="1200" u="none" cap="none" strike="noStrike">
                <a:solidFill>
                  <a:srgbClr val="999999"/>
                </a:solidFill>
                <a:latin typeface="Inter Black"/>
                <a:ea typeface="Inter Black"/>
                <a:cs typeface="Inter Black"/>
                <a:sym typeface="Inter Black"/>
              </a:rPr>
              <a:t>E&amp; (MIDDLE EAST)</a:t>
            </a:r>
            <a:endParaRPr b="0" i="0" sz="1200" u="none" cap="none" strike="noStrike">
              <a:solidFill>
                <a:srgbClr val="999999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pic>
        <p:nvPicPr>
          <p:cNvPr descr="Marker with solid fill" id="210" name="Google Shape;210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4427" y="3047790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11" name="Google Shape;211;p45"/>
          <p:cNvSpPr txBox="1"/>
          <p:nvPr/>
        </p:nvSpPr>
        <p:spPr>
          <a:xfrm>
            <a:off x="3844758" y="3175014"/>
            <a:ext cx="774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Mexico</a:t>
            </a:r>
            <a:endParaRPr/>
          </a:p>
        </p:txBody>
      </p:sp>
      <p:pic>
        <p:nvPicPr>
          <p:cNvPr descr="Marker with solid fill" id="212" name="Google Shape;212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3053" y="3293762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13" name="Google Shape;213;p45"/>
          <p:cNvSpPr txBox="1"/>
          <p:nvPr/>
        </p:nvSpPr>
        <p:spPr>
          <a:xfrm>
            <a:off x="4980001" y="3291475"/>
            <a:ext cx="852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Colombia</a:t>
            </a:r>
            <a:endParaRPr/>
          </a:p>
        </p:txBody>
      </p:sp>
      <p:pic>
        <p:nvPicPr>
          <p:cNvPr descr="Marker with solid fill" id="214" name="Google Shape;21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30775" y="3601943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15" name="Google Shape;215;p45"/>
          <p:cNvSpPr txBox="1"/>
          <p:nvPr/>
        </p:nvSpPr>
        <p:spPr>
          <a:xfrm>
            <a:off x="5149825" y="3701939"/>
            <a:ext cx="852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Brazil</a:t>
            </a:r>
            <a:endParaRPr/>
          </a:p>
        </p:txBody>
      </p:sp>
      <p:pic>
        <p:nvPicPr>
          <p:cNvPr descr="Marker with solid fill" id="216" name="Google Shape;216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47293" y="3801393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17" name="Google Shape;217;p45"/>
          <p:cNvSpPr txBox="1"/>
          <p:nvPr/>
        </p:nvSpPr>
        <p:spPr>
          <a:xfrm>
            <a:off x="8161216" y="3862788"/>
            <a:ext cx="852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Australia</a:t>
            </a:r>
            <a:endParaRPr/>
          </a:p>
        </p:txBody>
      </p:sp>
      <p:pic>
        <p:nvPicPr>
          <p:cNvPr descr="Marker with solid fill" id="218" name="Google Shape;218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4944" y="3502619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19" name="Google Shape;219;p45"/>
          <p:cNvSpPr txBox="1"/>
          <p:nvPr/>
        </p:nvSpPr>
        <p:spPr>
          <a:xfrm>
            <a:off x="7724657" y="3477051"/>
            <a:ext cx="852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Indonesia</a:t>
            </a:r>
            <a:endParaRPr/>
          </a:p>
        </p:txBody>
      </p:sp>
      <p:pic>
        <p:nvPicPr>
          <p:cNvPr descr="Marker with solid fill" id="220" name="Google Shape;220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54192" y="3313158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21" name="Google Shape;221;p45"/>
          <p:cNvSpPr txBox="1"/>
          <p:nvPr/>
        </p:nvSpPr>
        <p:spPr>
          <a:xfrm>
            <a:off x="7581217" y="3236968"/>
            <a:ext cx="852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Singapore</a:t>
            </a:r>
            <a:endParaRPr/>
          </a:p>
        </p:txBody>
      </p:sp>
      <p:pic>
        <p:nvPicPr>
          <p:cNvPr descr="Marker with solid fill" id="222" name="Google Shape;222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62234" y="2729414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23" name="Google Shape;223;p45"/>
          <p:cNvSpPr txBox="1"/>
          <p:nvPr/>
        </p:nvSpPr>
        <p:spPr>
          <a:xfrm>
            <a:off x="7951011" y="2818314"/>
            <a:ext cx="852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Japan</a:t>
            </a:r>
            <a:endParaRPr/>
          </a:p>
        </p:txBody>
      </p:sp>
      <p:pic>
        <p:nvPicPr>
          <p:cNvPr descr="Marker with solid fill" id="224" name="Google Shape;22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33737" y="2936823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25" name="Google Shape;225;p45"/>
          <p:cNvSpPr txBox="1"/>
          <p:nvPr/>
        </p:nvSpPr>
        <p:spPr>
          <a:xfrm>
            <a:off x="6663560" y="3148869"/>
            <a:ext cx="852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Pakistan</a:t>
            </a:r>
            <a:endParaRPr/>
          </a:p>
        </p:txBody>
      </p:sp>
      <p:pic>
        <p:nvPicPr>
          <p:cNvPr descr="Marker with solid fill" id="226" name="Google Shape;226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05964" y="3814216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27" name="Google Shape;227;p45"/>
          <p:cNvSpPr txBox="1"/>
          <p:nvPr/>
        </p:nvSpPr>
        <p:spPr>
          <a:xfrm>
            <a:off x="6416093" y="3957314"/>
            <a:ext cx="1061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South Africa</a:t>
            </a:r>
            <a:endParaRPr/>
          </a:p>
        </p:txBody>
      </p:sp>
      <p:pic>
        <p:nvPicPr>
          <p:cNvPr descr="Marker with solid fill" id="228" name="Google Shape;228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0100" y="2882256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29" name="Google Shape;229;p45"/>
          <p:cNvSpPr txBox="1"/>
          <p:nvPr/>
        </p:nvSpPr>
        <p:spPr>
          <a:xfrm>
            <a:off x="5397034" y="3004660"/>
            <a:ext cx="1061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Tunisia</a:t>
            </a:r>
            <a:endParaRPr/>
          </a:p>
        </p:txBody>
      </p:sp>
      <p:pic>
        <p:nvPicPr>
          <p:cNvPr descr="Marker with solid fill" id="230" name="Google Shape;230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00352" y="2389424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31" name="Google Shape;231;p45"/>
          <p:cNvSpPr txBox="1"/>
          <p:nvPr/>
        </p:nvSpPr>
        <p:spPr>
          <a:xfrm>
            <a:off x="5591630" y="2499783"/>
            <a:ext cx="4392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UK</a:t>
            </a:r>
            <a:endParaRPr/>
          </a:p>
        </p:txBody>
      </p:sp>
      <p:pic>
        <p:nvPicPr>
          <p:cNvPr descr="Marker with solid fill" id="232" name="Google Shape;232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03266" y="2473889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33" name="Google Shape;233;p45"/>
          <p:cNvSpPr txBox="1"/>
          <p:nvPr/>
        </p:nvSpPr>
        <p:spPr>
          <a:xfrm>
            <a:off x="6239424" y="2619903"/>
            <a:ext cx="1061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Germany</a:t>
            </a:r>
            <a:endParaRPr/>
          </a:p>
        </p:txBody>
      </p:sp>
      <p:pic>
        <p:nvPicPr>
          <p:cNvPr descr="Marker with solid fill" id="234" name="Google Shape;23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88755" y="2582096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35" name="Google Shape;235;p45"/>
          <p:cNvSpPr txBox="1"/>
          <p:nvPr/>
        </p:nvSpPr>
        <p:spPr>
          <a:xfrm>
            <a:off x="5339921" y="2683561"/>
            <a:ext cx="1061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France</a:t>
            </a:r>
            <a:endParaRPr/>
          </a:p>
        </p:txBody>
      </p:sp>
      <p:pic>
        <p:nvPicPr>
          <p:cNvPr descr="Marker with solid fill" id="236" name="Google Shape;236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1703" y="2370814"/>
            <a:ext cx="311597" cy="3115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20000"/>
              </a:srgbClr>
            </a:outerShdw>
          </a:effectLst>
        </p:spPr>
      </p:pic>
      <p:sp>
        <p:nvSpPr>
          <p:cNvPr id="237" name="Google Shape;237;p45"/>
          <p:cNvSpPr txBox="1"/>
          <p:nvPr/>
        </p:nvSpPr>
        <p:spPr>
          <a:xfrm>
            <a:off x="5893750" y="2131819"/>
            <a:ext cx="1061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Netherlands</a:t>
            </a:r>
            <a:endParaRPr/>
          </a:p>
        </p:txBody>
      </p:sp>
      <p:sp>
        <p:nvSpPr>
          <p:cNvPr id="238" name="Google Shape;238;p45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46"/>
          <p:cNvCxnSpPr/>
          <p:nvPr/>
        </p:nvCxnSpPr>
        <p:spPr>
          <a:xfrm>
            <a:off x="368825" y="2380700"/>
            <a:ext cx="8427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46"/>
          <p:cNvSpPr txBox="1"/>
          <p:nvPr/>
        </p:nvSpPr>
        <p:spPr>
          <a:xfrm>
            <a:off x="400775" y="3129825"/>
            <a:ext cx="2697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Evolving into a digital operator requires a </a:t>
            </a: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fundamental change in organizational mindsets, skill-sets, systems and processes</a:t>
            </a:r>
            <a:endParaRPr b="1"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" name="Google Shape;245;p46"/>
          <p:cNvSpPr txBox="1"/>
          <p:nvPr/>
        </p:nvSpPr>
        <p:spPr>
          <a:xfrm>
            <a:off x="3232813" y="3129825"/>
            <a:ext cx="2697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Fostering loyalty and a deeper connection with customers requires a </a:t>
            </a: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redesign of the customer experience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across digital and physical touchpoints</a:t>
            </a:r>
            <a:endParaRPr b="1"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6" name="Google Shape;246;p46"/>
          <p:cNvCxnSpPr/>
          <p:nvPr/>
        </p:nvCxnSpPr>
        <p:spPr>
          <a:xfrm>
            <a:off x="3165181" y="2678511"/>
            <a:ext cx="0" cy="1867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6"/>
          <p:cNvCxnSpPr/>
          <p:nvPr/>
        </p:nvCxnSpPr>
        <p:spPr>
          <a:xfrm>
            <a:off x="5996394" y="2678511"/>
            <a:ext cx="0" cy="1867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46"/>
          <p:cNvSpPr txBox="1"/>
          <p:nvPr/>
        </p:nvSpPr>
        <p:spPr>
          <a:xfrm>
            <a:off x="368825" y="2678500"/>
            <a:ext cx="276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Black"/>
                <a:ea typeface="Inter Black"/>
                <a:cs typeface="Inter Black"/>
                <a:sym typeface="Inter Black"/>
              </a:rPr>
              <a:t>LEGACY MINDSET</a:t>
            </a:r>
            <a:endParaRPr sz="1200">
              <a:solidFill>
                <a:srgbClr val="999999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49" name="Google Shape;249;p46"/>
          <p:cNvSpPr txBox="1"/>
          <p:nvPr/>
        </p:nvSpPr>
        <p:spPr>
          <a:xfrm>
            <a:off x="3200038" y="2678500"/>
            <a:ext cx="276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Black"/>
                <a:ea typeface="Inter Black"/>
                <a:cs typeface="Inter Black"/>
                <a:sym typeface="Inter Black"/>
              </a:rPr>
              <a:t>WEAK ENGAGEMENT</a:t>
            </a:r>
            <a:endParaRPr sz="1200">
              <a:solidFill>
                <a:srgbClr val="999999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6031250" y="2678500"/>
            <a:ext cx="276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Inter Black"/>
                <a:ea typeface="Inter Black"/>
                <a:cs typeface="Inter Black"/>
                <a:sym typeface="Inter Black"/>
              </a:rPr>
              <a:t>LACKLUSTRE INNOVATION</a:t>
            </a:r>
            <a:endParaRPr sz="1200">
              <a:solidFill>
                <a:srgbClr val="999999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368700" y="597175"/>
            <a:ext cx="842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DIGITAL TRANSFORMATION IS A HUGE AND COMPLEX UNDERTAKING FOR OPERATORS</a:t>
            </a:r>
            <a:endParaRPr sz="12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52" name="Google Shape;252;p46"/>
          <p:cNvSpPr txBox="1"/>
          <p:nvPr/>
        </p:nvSpPr>
        <p:spPr>
          <a:xfrm>
            <a:off x="409625" y="1048500"/>
            <a:ext cx="8345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Over 70% of internally-led digital transformation projects fall short of their objectives.</a:t>
            </a:r>
            <a:r>
              <a:rPr b="1" baseline="30000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These projects, spanning 2–4 years, strain businesses’ resources and budgets, as new systems are managed alongside legacy ones. Success requires not just technological upgrades, but business transformation, backed by a compelling business case to enhance customer value, growth and operational efficiency.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3" name="Google Shape;253;p46"/>
          <p:cNvSpPr txBox="1"/>
          <p:nvPr/>
        </p:nvSpPr>
        <p:spPr>
          <a:xfrm>
            <a:off x="6064850" y="3129825"/>
            <a:ext cx="2697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With telco and digital boundaries blurring, digital telcos need to </a:t>
            </a: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re-invent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business models and build strong ecosystems 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to differentiate themselves</a:t>
            </a:r>
            <a:endParaRPr b="1"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46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46"/>
          <p:cNvSpPr txBox="1"/>
          <p:nvPr/>
        </p:nvSpPr>
        <p:spPr>
          <a:xfrm>
            <a:off x="362925" y="4694100"/>
            <a:ext cx="6828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Note:</a:t>
            </a:r>
            <a:endParaRPr sz="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1. Source: BCG study</a:t>
            </a:r>
            <a:endParaRPr sz="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6" name="Google Shape;256;p46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p47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CIRCLES PROPOSITION</a:t>
            </a:r>
            <a:endParaRPr sz="1000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63" name="Google Shape;263;p47"/>
          <p:cNvSpPr txBox="1"/>
          <p:nvPr/>
        </p:nvSpPr>
        <p:spPr>
          <a:xfrm>
            <a:off x="362925" y="1863750"/>
            <a:ext cx="223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Circles delivers </a:t>
            </a: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innovative and scalable solutions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for our partners worldwide</a:t>
            </a:r>
            <a:endParaRPr sz="16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64" name="Google Shape;264;p47"/>
          <p:cNvSpPr txBox="1"/>
          <p:nvPr/>
        </p:nvSpPr>
        <p:spPr>
          <a:xfrm>
            <a:off x="3141350" y="843900"/>
            <a:ext cx="54450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Best-in-class capabilities</a:t>
            </a:r>
            <a:endParaRPr b="1" sz="1200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We equip our partners and their teams with strategic and operational expertise and know-how in critical strategic and operational functions</a:t>
            </a:r>
            <a:r>
              <a:rPr baseline="30000"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across the business.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3141350" y="3242100"/>
            <a:ext cx="54450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Transformative solutions</a:t>
            </a:r>
            <a:endParaRPr b="1" sz="1200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We re-imagine business models and commercial processes, capitalizing on new technologies and partnerships to drive organizational change and enable sustainable business growth.</a:t>
            </a:r>
            <a:endParaRPr b="1"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3141350" y="2043000"/>
            <a:ext cx="54450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Customer-centric design</a:t>
            </a:r>
            <a:endParaRPr b="1" sz="1200">
              <a:solidFill>
                <a:srgbClr val="00F2A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We empower our partners to achieve long-term success by re-designing the world-class ‘phygital’ consumer experience, drawing from our experience as a global digital operator.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7" name="Google Shape;267;p47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8" name="Google Shape;268;p47"/>
          <p:cNvSpPr txBox="1"/>
          <p:nvPr/>
        </p:nvSpPr>
        <p:spPr>
          <a:xfrm>
            <a:off x="362925" y="4694100"/>
            <a:ext cx="6828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Note:</a:t>
            </a:r>
            <a:endParaRPr sz="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1. Including, but not limited to, business strategy, digital marketing, customer value management, NPS, and partnerships</a:t>
            </a:r>
            <a:endParaRPr sz="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SERVICES</a:t>
            </a:r>
            <a:endParaRPr b="0" i="0" sz="1000" u="none" cap="none" strike="noStrike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74" name="Google Shape;274;p48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48"/>
          <p:cNvSpPr txBox="1"/>
          <p:nvPr/>
        </p:nvSpPr>
        <p:spPr>
          <a:xfrm>
            <a:off x="368700" y="1216417"/>
            <a:ext cx="842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CIRCLES OFFERS SERVICE MODULES ACROSS </a:t>
            </a:r>
            <a:r>
              <a:rPr lang="en" sz="16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FIVE</a:t>
            </a:r>
            <a:r>
              <a:rPr b="0" i="0" lang="en" sz="1600" u="none" cap="none" strike="noStrike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 FUNCTIONAL CATEGORIES</a:t>
            </a:r>
            <a:endParaRPr b="0" i="0" sz="1600" u="none" cap="none" strike="noStrike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76" name="Google Shape;276;p48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Insert graphics for each vertical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277" name="Google Shape;277;p48"/>
          <p:cNvGrpSpPr/>
          <p:nvPr/>
        </p:nvGrpSpPr>
        <p:grpSpPr>
          <a:xfrm>
            <a:off x="353200" y="3013100"/>
            <a:ext cx="8437600" cy="738900"/>
            <a:chOff x="358400" y="3013100"/>
            <a:chExt cx="8437600" cy="738900"/>
          </a:xfrm>
        </p:grpSpPr>
        <p:sp>
          <p:nvSpPr>
            <p:cNvPr id="278" name="Google Shape;278;p48"/>
            <p:cNvSpPr txBox="1"/>
            <p:nvPr/>
          </p:nvSpPr>
          <p:spPr>
            <a:xfrm>
              <a:off x="358400" y="3013100"/>
              <a:ext cx="14733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F2A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BUSINESS STRATEGY &amp; PERFORMANCE</a:t>
              </a:r>
              <a:endParaRPr b="0" i="0" sz="12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endParaRPr>
            </a:p>
          </p:txBody>
        </p:sp>
        <p:sp>
          <p:nvSpPr>
            <p:cNvPr id="279" name="Google Shape;279;p48"/>
            <p:cNvSpPr txBox="1"/>
            <p:nvPr/>
          </p:nvSpPr>
          <p:spPr>
            <a:xfrm>
              <a:off x="2100675" y="3013100"/>
              <a:ext cx="1472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00F2A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VALUE </a:t>
              </a:r>
              <a:r>
                <a:rPr b="0" i="0" lang="en" sz="1200" u="none" cap="none" strike="noStrike">
                  <a:solidFill>
                    <a:srgbClr val="00F2A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PROPOSITION &amp; PARTNERSHIPS</a:t>
              </a:r>
              <a:endParaRPr b="0" i="0" sz="12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endParaRPr>
            </a:p>
          </p:txBody>
        </p:sp>
        <p:sp>
          <p:nvSpPr>
            <p:cNvPr id="280" name="Google Shape;280;p48"/>
            <p:cNvSpPr txBox="1"/>
            <p:nvPr/>
          </p:nvSpPr>
          <p:spPr>
            <a:xfrm>
              <a:off x="3841750" y="3013100"/>
              <a:ext cx="1472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00F2A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BRAND &amp;</a:t>
              </a:r>
              <a:endParaRPr sz="12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00F2A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GROWTH MARKETING</a:t>
              </a:r>
              <a:endParaRPr b="0" i="0" sz="12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endParaRPr>
            </a:p>
          </p:txBody>
        </p:sp>
        <p:sp>
          <p:nvSpPr>
            <p:cNvPr id="281" name="Google Shape;281;p48"/>
            <p:cNvSpPr txBox="1"/>
            <p:nvPr/>
          </p:nvSpPr>
          <p:spPr>
            <a:xfrm>
              <a:off x="5582825" y="3013100"/>
              <a:ext cx="1472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00F2A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CUSTOMER VALUE MGMT. &amp; ANALYTICS</a:t>
              </a:r>
              <a:endParaRPr b="0" i="0" sz="12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endParaRPr>
            </a:p>
          </p:txBody>
        </p:sp>
        <p:sp>
          <p:nvSpPr>
            <p:cNvPr id="282" name="Google Shape;282;p48"/>
            <p:cNvSpPr txBox="1"/>
            <p:nvPr/>
          </p:nvSpPr>
          <p:spPr>
            <a:xfrm>
              <a:off x="7323900" y="3013100"/>
              <a:ext cx="1472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F2A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OPERATIONS &amp;</a:t>
              </a:r>
              <a:endParaRPr sz="1200">
                <a:solidFill>
                  <a:srgbClr val="00F2A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F2A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CUSTOMER HAPPINESS</a:t>
              </a:r>
              <a:endParaRPr b="0" i="0" sz="1200" u="none" cap="none" strike="noStrike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SERVICES</a:t>
            </a:r>
            <a:endParaRPr b="0" i="0" sz="1000" u="none" cap="none" strike="noStrike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88" name="Google Shape;288;p49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" name="Google Shape;289;p49"/>
          <p:cNvSpPr txBox="1"/>
          <p:nvPr/>
        </p:nvSpPr>
        <p:spPr>
          <a:xfrm>
            <a:off x="362925" y="597175"/>
            <a:ext cx="363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SERVICE MODULES</a:t>
            </a:r>
            <a:endParaRPr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Business Strategy &amp; Performance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290" name="Google Shape;290;p49"/>
          <p:cNvSpPr txBox="1"/>
          <p:nvPr/>
        </p:nvSpPr>
        <p:spPr>
          <a:xfrm>
            <a:off x="362925" y="1372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1 | Business Strategy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Market and segment sizing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Competitive review and analysis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Business model innovation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91" name="Google Shape;291;p49"/>
          <p:cNvSpPr txBox="1"/>
          <p:nvPr/>
        </p:nvSpPr>
        <p:spPr>
          <a:xfrm>
            <a:off x="362925" y="2445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2 | Business Planning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Business plan and forecast modeling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Scenario planning and analysis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Target-setting and budgeting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92" name="Google Shape;292;p49"/>
          <p:cNvSpPr txBox="1"/>
          <p:nvPr/>
        </p:nvSpPr>
        <p:spPr>
          <a:xfrm>
            <a:off x="362925" y="3518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3 | Commercial Operations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Market review and diagnostics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Pricing strategy and governance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Phygital channel strategy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93" name="Google Shape;293;p49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visual, e.g., insert graphic on right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/>
        </p:nvSpPr>
        <p:spPr>
          <a:xfrm>
            <a:off x="362925" y="1372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1 | Consumer Value Proposition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Target segment definition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Primary market and consumer research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Product and proposition development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99" name="Google Shape;299;p50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SERVICES</a:t>
            </a:r>
            <a:endParaRPr b="0" i="0" sz="1000" u="none" cap="none" strike="noStrike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00" name="Google Shape;300;p50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50"/>
          <p:cNvSpPr txBox="1"/>
          <p:nvPr/>
        </p:nvSpPr>
        <p:spPr>
          <a:xfrm>
            <a:off x="362925" y="597175"/>
            <a:ext cx="363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SERVICE MODULES</a:t>
            </a:r>
            <a:endParaRPr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Value Proposition &amp; Partnerships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02" name="Google Shape;302;p50"/>
          <p:cNvSpPr txBox="1"/>
          <p:nvPr/>
        </p:nvSpPr>
        <p:spPr>
          <a:xfrm>
            <a:off x="362925" y="2445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2 | Partnerships and Ecosystem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Partnerships strategy and framework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Loyalty program design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Lifestyle ecosystem design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3" name="Google Shape;303;p50"/>
          <p:cNvSpPr txBox="1"/>
          <p:nvPr/>
        </p:nvSpPr>
        <p:spPr>
          <a:xfrm>
            <a:off x="362925" y="3518825"/>
            <a:ext cx="38184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3 | Innovation Engine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New product and growth experimentation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Rapid prototyping and testing in-market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Scalable solution development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4" name="Google Shape;304;p50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visual, e.g., insert graphic on right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SERVICES</a:t>
            </a:r>
            <a:endParaRPr b="0" i="0" sz="1000" u="none" cap="none" strike="noStrike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51"/>
          <p:cNvSpPr txBox="1"/>
          <p:nvPr/>
        </p:nvSpPr>
        <p:spPr>
          <a:xfrm>
            <a:off x="362925" y="597175"/>
            <a:ext cx="363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SERVICE MODULES</a:t>
            </a:r>
            <a:endParaRPr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Brand &amp; Growth Marketing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12" name="Google Shape;312;p51"/>
          <p:cNvSpPr txBox="1"/>
          <p:nvPr/>
        </p:nvSpPr>
        <p:spPr>
          <a:xfrm>
            <a:off x="362925" y="1372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1 | Go-to-Market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Channel mix planning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Demand generation and funnel mgmt.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Digital marketing strategy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362925" y="2445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2 | Brand and Creative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Brand positioning strategy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Brand health tracking and diagnostics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Creative and communications planning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362925" y="3518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3 | Martech, Website Development and SEO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Martech setup and platform integration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Website design and development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Search engine optimization initiatives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5" name="Google Shape;315;p51"/>
          <p:cNvSpPr txBox="1"/>
          <p:nvPr/>
        </p:nvSpPr>
        <p:spPr>
          <a:xfrm>
            <a:off x="4572000" y="1372825"/>
            <a:ext cx="3804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4 | Performance Marketing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Data-driven advertising campaign planning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Targeted audience outreach strategies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Marketing investment optimization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visual, e.g., insert graphic on right (similar to previous slides)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029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/>
        </p:nvSpPr>
        <p:spPr>
          <a:xfrm>
            <a:off x="362920" y="306675"/>
            <a:ext cx="30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rgbClr val="B7B7B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OUR SERVICES</a:t>
            </a:r>
            <a:endParaRPr b="0" i="0" sz="1000" u="none" cap="none" strike="noStrike">
              <a:solidFill>
                <a:srgbClr val="B7B7B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22" name="Google Shape;322;p52"/>
          <p:cNvSpPr txBox="1"/>
          <p:nvPr/>
        </p:nvSpPr>
        <p:spPr>
          <a:xfrm>
            <a:off x="7581228" y="4720076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1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52"/>
          <p:cNvSpPr txBox="1"/>
          <p:nvPr/>
        </p:nvSpPr>
        <p:spPr>
          <a:xfrm>
            <a:off x="362925" y="597175"/>
            <a:ext cx="3755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SERVICE MODULES</a:t>
            </a:r>
            <a:endParaRPr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00F2A1"/>
                </a:solidFill>
                <a:latin typeface="Inter Black"/>
                <a:ea typeface="Inter Black"/>
                <a:cs typeface="Inter Black"/>
                <a:sym typeface="Inter Black"/>
              </a:rPr>
              <a:t>Customer Value Mgmt. &amp; Analytics</a:t>
            </a:r>
            <a:endParaRPr sz="1600">
              <a:solidFill>
                <a:srgbClr val="00F2A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362925" y="1372825"/>
            <a:ext cx="3639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1 | Subscriber Management and CVM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Subscriber lifecycle management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Customer value optimization </a:t>
            </a:r>
            <a:r>
              <a:rPr i="1" lang="en" sz="10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(data analytics)</a:t>
            </a:r>
            <a:endParaRPr i="1"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Retention and loyalty program design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362925" y="2445825"/>
            <a:ext cx="38184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F2A1"/>
                </a:solidFill>
                <a:latin typeface="Inter"/>
                <a:ea typeface="Inter"/>
                <a:cs typeface="Inter"/>
                <a:sym typeface="Inter"/>
              </a:rPr>
              <a:t>2 | Advanced Analytics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Customer segmentation and profiling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Predictive churn modeling and forecasting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 Light"/>
              <a:buChar char="–"/>
            </a:pP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Performance tracking and reporting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6" name="Google Shape;326;p52"/>
          <p:cNvSpPr/>
          <p:nvPr/>
        </p:nvSpPr>
        <p:spPr>
          <a:xfrm>
            <a:off x="6642425" y="0"/>
            <a:ext cx="2501700" cy="6354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Make it more visual, e.g., insert graphic on right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